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5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>
        <p:scale>
          <a:sx n="75" d="100"/>
          <a:sy n="75" d="100"/>
        </p:scale>
        <p:origin x="-264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F06B-971B-427D-A56E-E449E4A0E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DDDB8-C47A-4CB3-8ADD-CFBA29529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BAD21-D049-4513-BE8D-7D336E0A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0CB0-324A-4B69-9C9C-DD7161E1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CF4DE-C8FE-4020-8D58-72DDDC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135C-6B6D-4291-836B-01FC2BDF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5C5DE-607E-4C91-81B4-4688B0773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3A5B-D2FD-489B-A657-B77EE81E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6A79A-6C80-4CB3-A768-7269FDCC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AF51A-0DF4-4593-9B9C-E0F75BBB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65EB7-9B55-4F20-A3B7-780A18757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BE3F8-C6C3-4A8E-9522-78D457FC8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B7598-BBC7-4108-9F69-365919D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8BA90-BF5B-42A3-98D2-15E55A6F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7A77D-01B3-4DCC-AC9C-4B355B21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1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443-BD1A-45E1-AD9F-5620049A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5CB64-1E0C-48B3-B6D8-A992F8D3A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9AB63-BAD2-44FB-A7EB-0BA13562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6964-4E93-4FC1-889C-0CE86ADF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F24C-787B-4971-A3F9-E14A7707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1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B20D-CAE4-45E7-BEDB-2A1BEA5B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32C1-4046-4250-B123-73C516BD1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08113-AD07-420E-B911-3F79E49B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E4693-584B-47B3-9AD0-405F9003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FBDAC-E506-4DE8-BA34-542722E8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855-A044-41BF-B91E-8A462F5C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5F98-5A5D-4892-9D5E-454380470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B7719-7E14-4F42-8B29-ECC2BFFAC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68B6E-E4D9-423C-9101-03A4D699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9BE1A-4160-433F-9603-0B8AC0F2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71CD5-DEED-4ADD-BFE4-76D5D748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0302-6779-4719-AE5E-7B014E6F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96BA0-3D6C-4FC0-81AA-9903387E0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5F828-AA1D-4686-83C8-18BCE44F4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6D63E-29A0-46B1-AD3A-94CCB4F68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E7024-31EA-4FCF-9515-F150E218E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2CDB9-1EF3-46B4-A5D4-8421E054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CC265-6523-40B4-BC4B-E9515E7B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3C468-2EFA-4DCA-A004-5E2E8864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2227-4714-424F-A67C-A55C1326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BC926-2097-4FD1-8B66-967B3827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D46FC-5113-45FD-8A70-FAFCC36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7DBE7-BCF2-47E8-AFAB-9C7BF858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51D13-9F4B-43F1-BF3C-F413E448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82805-C398-4975-8C4E-1A007BA8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EE55-3D3B-48D7-86B0-2670BC95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6B6-0F61-41ED-A139-18BDF580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5A1F-8D14-4F78-BA4D-305D6698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929C2-650D-4CCA-A7B9-67CC4831D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C3A0C-07BF-4E37-AE73-6BD6DF7D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C074A-E3EA-40CA-A81F-6086C93B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6A31-03EE-42CC-8226-AFBEC66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547C-E6A7-462B-AE11-016B9857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6BDA6-2069-4CA6-849F-700237AD3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9E41-87F9-4DF8-B1C4-A9E60A51F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2F3C8-0BCF-43DB-8F74-F3B7D02D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14A8-83ED-4A26-8C4A-A5DAC630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DCEAD-8FFC-4A10-8BD3-5E467313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3A3CC-76A0-40C6-98A5-68F0E792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793F6-10FC-4C73-9734-C3A0D8EFA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AC4D-3897-44CD-9229-4073192C9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1415-83EF-4A86-8EA9-393B6BF89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109AF-0537-4D63-ACB1-D65030FDA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nd.pnnl.gov/lidarbuoyloanprogram.asp" TargetMode="External"/><Relationship Id="rId4" Type="http://schemas.openxmlformats.org/officeDocument/2006/relationships/hyperlink" Target="https://wind.pnnl.gov/pdf/Example_Monthly_Report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indmill, object, outdoor, blue&#10;&#10;Description automatically generated">
            <a:extLst>
              <a:ext uri="{FF2B5EF4-FFF2-40B4-BE49-F238E27FC236}">
                <a16:creationId xmlns:a16="http://schemas.microsoft.com/office/drawing/2014/main" id="{4BBCF67A-1744-4792-B563-DD4CEAB9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6484" r="1819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8840C-60D7-4ECA-8DAF-03982F1AA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Maritime Wind Speed Prediction Using Buoy LIDAR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B29DA-6E8F-4111-88BC-00B3FFB64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/>
              <a:t>Team: Brian Waite, Carl Walenciak</a:t>
            </a:r>
          </a:p>
          <a:p>
            <a:pPr algn="l"/>
            <a:r>
              <a:rPr lang="en-US" sz="1300"/>
              <a:t>Southern Methodist University</a:t>
            </a:r>
          </a:p>
          <a:p>
            <a:pPr algn="l"/>
            <a:r>
              <a:rPr lang="en-US" sz="1300"/>
              <a:t>Time Series Analysis</a:t>
            </a:r>
          </a:p>
          <a:p>
            <a:pPr algn="l"/>
            <a:r>
              <a:rPr lang="en-US" sz="1300"/>
              <a:t>Prof. B. Sadler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60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F866-A1EF-4E22-A0FD-53C05113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Evaluation (</a:t>
            </a:r>
            <a:r>
              <a:rPr lang="en-US" dirty="0" err="1"/>
              <a:t>n.ahead</a:t>
            </a:r>
            <a:r>
              <a:rPr lang="en-US" dirty="0"/>
              <a:t> =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EDC0A-E0C9-42DF-9773-2C62E2445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01" y="2255339"/>
            <a:ext cx="3053876" cy="182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93D1B-2036-40AB-B7D9-6B9FC83F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016205"/>
            <a:ext cx="1257475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E9EAA-6C00-4E7B-BCC0-3BDC94BA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853" y="4440164"/>
            <a:ext cx="2975972" cy="1774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EAE3F-9CD7-4770-AE73-2C35F32E6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000" y="5003712"/>
            <a:ext cx="1238423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3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7FF4-DADF-45CD-A894-1D5F6AB9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Plan for future analysis: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CFE0-A732-4594-87C3-F2CE4DC4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Continue to learn new techniques to model this series including: </a:t>
            </a:r>
          </a:p>
          <a:p>
            <a:pPr lvl="1"/>
            <a:r>
              <a:rPr lang="en-US" sz="1800" dirty="0"/>
              <a:t>Neural networks</a:t>
            </a:r>
          </a:p>
          <a:p>
            <a:pPr lvl="1"/>
            <a:r>
              <a:rPr lang="en-US" sz="1800" dirty="0"/>
              <a:t>Adding explanatory variables</a:t>
            </a:r>
          </a:p>
          <a:p>
            <a:pPr lvl="1"/>
            <a:r>
              <a:rPr lang="en-US" sz="1800" dirty="0"/>
              <a:t>Ensemble models</a:t>
            </a:r>
          </a:p>
          <a:p>
            <a:pPr lvl="1"/>
            <a:endParaRPr lang="en-US" sz="1800" dirty="0"/>
          </a:p>
          <a:p>
            <a:r>
              <a:rPr lang="en-US" sz="1800" dirty="0"/>
              <a:t>Continue to refine visualizations and explore how far to push forecast horizons while still maintaining reasonable accuracy. </a:t>
            </a:r>
          </a:p>
        </p:txBody>
      </p:sp>
      <p:pic>
        <p:nvPicPr>
          <p:cNvPr id="5" name="Picture 4" descr="Photo credit: ALAMY">
            <a:extLst>
              <a:ext uri="{FF2B5EF4-FFF2-40B4-BE49-F238E27FC236}">
                <a16:creationId xmlns:a16="http://schemas.microsoft.com/office/drawing/2014/main" id="{070B7774-8FDC-4D81-9C33-1D76E962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r="34294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008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78C1-C2A3-4CC4-A911-DFF44920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What is Buoy LIDAR Data?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7901CB-617E-487C-9348-A080B7537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Pacific Northwest National Labs (PNNL) in support of U.S. Department of Energy (DOE)</a:t>
            </a:r>
          </a:p>
          <a:p>
            <a:endParaRPr lang="en-US" dirty="0"/>
          </a:p>
          <a:p>
            <a:r>
              <a:rPr lang="en-US" dirty="0"/>
              <a:t>Buoy collects comprehensive meteorological and oceanographic data characterize offshore wind energy. </a:t>
            </a:r>
          </a:p>
          <a:p>
            <a:endParaRPr lang="en-US" dirty="0"/>
          </a:p>
          <a:p>
            <a:r>
              <a:rPr lang="en-US" dirty="0"/>
              <a:t>LIDAR – </a:t>
            </a:r>
            <a:r>
              <a:rPr lang="en-US" dirty="0" err="1"/>
              <a:t>LIght</a:t>
            </a:r>
            <a:r>
              <a:rPr lang="en-US" dirty="0"/>
              <a:t> Detection And Ranging</a:t>
            </a:r>
          </a:p>
          <a:p>
            <a:endParaRPr lang="en-US" dirty="0"/>
          </a:p>
          <a:p>
            <a:r>
              <a:rPr lang="en-US" dirty="0"/>
              <a:t>Using Data from April 2016 buoy deployment. (Specifically 01-20 April)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71E49-9594-48AC-9069-579F9C4C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0" r="5076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F9370C-3D71-4B54-9BDB-6E74B313E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3" r="-4" b="-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449-3170-489A-9C93-97539A2F6B06}"/>
              </a:ext>
            </a:extLst>
          </p:cNvPr>
          <p:cNvSpPr txBox="1"/>
          <p:nvPr/>
        </p:nvSpPr>
        <p:spPr>
          <a:xfrm>
            <a:off x="123564" y="6488667"/>
            <a:ext cx="555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https://wind.pnnl.gov/pdf/Example_Monthly_Report.pdf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55F35-07FB-4F1E-A70B-9D7F5B5C156D}"/>
              </a:ext>
            </a:extLst>
          </p:cNvPr>
          <p:cNvSpPr/>
          <p:nvPr/>
        </p:nvSpPr>
        <p:spPr>
          <a:xfrm>
            <a:off x="123564" y="6196574"/>
            <a:ext cx="4800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https://wind.pnnl.gov/lidarbuoyloanprogram.asp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9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ndturbine 2020-03-07 15-27-11">
            <a:hlinkClick r:id="" action="ppaction://media"/>
            <a:extLst>
              <a:ext uri="{FF2B5EF4-FFF2-40B4-BE49-F238E27FC236}">
                <a16:creationId xmlns:a16="http://schemas.microsoft.com/office/drawing/2014/main" id="{7D8A1542-4715-4680-AA74-ACECC138B2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6769" y="-28289"/>
            <a:ext cx="8815754" cy="6886289"/>
          </a:xfrm>
        </p:spPr>
      </p:pic>
    </p:spTree>
    <p:extLst>
      <p:ext uri="{BB962C8B-B14F-4D97-AF65-F5344CB8AC3E}">
        <p14:creationId xmlns:p14="http://schemas.microsoft.com/office/powerpoint/2010/main" val="6815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CE4-1ED1-4E6D-9BB7-2E8CDF5D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22" y="1915680"/>
            <a:ext cx="3200400" cy="1634067"/>
          </a:xfrm>
        </p:spPr>
        <p:txBody>
          <a:bodyPr/>
          <a:lstStyle/>
          <a:p>
            <a:r>
              <a:rPr lang="en-US" dirty="0"/>
              <a:t>Realization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4AEC8-F6CE-45E3-9EED-6CFC02B27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822" y="202365"/>
            <a:ext cx="8604360" cy="6453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3574D9-512E-4838-8093-A490BE3F55AC}"/>
              </a:ext>
            </a:extLst>
          </p:cNvPr>
          <p:cNvSpPr txBox="1"/>
          <p:nvPr/>
        </p:nvSpPr>
        <p:spPr>
          <a:xfrm>
            <a:off x="411060" y="3808602"/>
            <a:ext cx="246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does it mean?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96242-99B5-4C80-A4C6-522F8565C2DE}"/>
              </a:ext>
            </a:extLst>
          </p:cNvPr>
          <p:cNvCxnSpPr>
            <a:cxnSpLocks/>
          </p:cNvCxnSpPr>
          <p:nvPr/>
        </p:nvCxnSpPr>
        <p:spPr>
          <a:xfrm>
            <a:off x="9563450" y="1359017"/>
            <a:ext cx="3523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BF634-57A2-4B51-B0EE-060ED441A23B}"/>
              </a:ext>
            </a:extLst>
          </p:cNvPr>
          <p:cNvSpPr txBox="1"/>
          <p:nvPr/>
        </p:nvSpPr>
        <p:spPr>
          <a:xfrm>
            <a:off x="9462782" y="1174351"/>
            <a:ext cx="9899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X</a:t>
            </a:r>
            <a:r>
              <a:rPr lang="en-US" baseline="-25000" dirty="0" err="1"/>
              <a:t>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9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93CCA-E340-4ECD-B698-4780BFAAB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801" y="314175"/>
            <a:ext cx="8306199" cy="6229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986A65-6180-4D01-9760-CFE52B85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105"/>
            <a:ext cx="3840480" cy="68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2B3DD-6419-4EB0-81AD-0AC5426CDC94}"/>
              </a:ext>
            </a:extLst>
          </p:cNvPr>
          <p:cNvSpPr txBox="1"/>
          <p:nvPr/>
        </p:nvSpPr>
        <p:spPr>
          <a:xfrm>
            <a:off x="486856" y="4235501"/>
            <a:ext cx="2866768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Note about distribution: </a:t>
            </a:r>
          </a:p>
          <a:p>
            <a:endParaRPr lang="en-US" b="1"/>
          </a:p>
          <a:p>
            <a:r>
              <a:rPr lang="en-US" b="1"/>
              <a:t>Our research indicates wind follows a Weibull distribution (right skewed), but we assume normality to be able to continue with research.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603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E8F33-C360-4392-B7DB-A3875D62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Stationarity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FDFA7-E06C-404E-95A3-F8253F3497B3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1: Mean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2: Variance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3: Autocorrelations constant regardless of where we look in the series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3F992C-ED9A-4951-916C-172CF097F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6755" y="306909"/>
            <a:ext cx="30480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18209-BD97-45E4-A2C7-BFA19AFC4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29551" y="3007518"/>
            <a:ext cx="4042410" cy="303180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5C3E92-1E1C-496D-AD71-CA14B08C8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1716895"/>
            <a:ext cx="873813" cy="80973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DFFC552-6CEF-42DB-97DC-DF7F3970B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3061870"/>
            <a:ext cx="873813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9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E8F33-C360-4392-B7DB-A3875D62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Stationarity Evaluation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5C3E92-1E1C-496D-AD71-CA14B08C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1716895"/>
            <a:ext cx="873813" cy="80973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DFFC552-6CEF-42DB-97DC-DF7F3970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2883823"/>
            <a:ext cx="873813" cy="809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E44A9-DBDE-44F1-A129-2B5900E51577}"/>
              </a:ext>
            </a:extLst>
          </p:cNvPr>
          <p:cNvSpPr txBox="1"/>
          <p:nvPr/>
        </p:nvSpPr>
        <p:spPr>
          <a:xfrm>
            <a:off x="817245" y="1985238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1: Mean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2: Variance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3: Autocorrelations constant regardless of where we look in the series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Note the slight oscillation, particularly in the second half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8088554-52A8-47E0-8344-8F96F255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8" y="3922347"/>
            <a:ext cx="873813" cy="809733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DD93690-4AF8-4173-BAAB-0C28E722B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481" y="3700853"/>
            <a:ext cx="4278386" cy="2551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CE45E2-B0DA-49BC-BD33-985BB88D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481" y="639854"/>
            <a:ext cx="4278386" cy="25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456E-3BAF-46CE-90C1-D3B02547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/>
              <a:t>Spectral Density and Autocorrelation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726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E6165-5F14-4A50-A1FD-C196C42C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822" b="45972"/>
          <a:stretch/>
        </p:blipFill>
        <p:spPr>
          <a:xfrm>
            <a:off x="639148" y="2906349"/>
            <a:ext cx="4974336" cy="2963935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81271-9AB4-4CB0-9879-F9515547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2904568"/>
            <a:ext cx="4974336" cy="29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A89D-B057-4830-8971-9DB4F082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B4F54D-7D35-4331-B6D2-AA63635F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523" y="108268"/>
            <a:ext cx="2385477" cy="19859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7306D3-0924-44B0-A872-579F3C84237B}"/>
                  </a:ext>
                </a:extLst>
              </p:cNvPr>
              <p:cNvSpPr txBox="1"/>
              <p:nvPr/>
            </p:nvSpPr>
            <p:spPr>
              <a:xfrm>
                <a:off x="522747" y="2487559"/>
                <a:ext cx="86916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1−0.998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−7.04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(1−0.13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−0.22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=0.092</m:t>
                    </m:r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7306D3-0924-44B0-A872-579F3C842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7" y="2487559"/>
                <a:ext cx="8691610" cy="369332"/>
              </a:xfrm>
              <a:prstGeom prst="rect">
                <a:avLst/>
              </a:prstGeom>
              <a:blipFill>
                <a:blip r:embed="rId3"/>
                <a:stretch>
                  <a:fillRect t="-16393" r="-28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2E19B2-A30A-431B-BE8B-703F6341A97A}"/>
              </a:ext>
            </a:extLst>
          </p:cNvPr>
          <p:cNvSpPr txBox="1"/>
          <p:nvPr/>
        </p:nvSpPr>
        <p:spPr>
          <a:xfrm>
            <a:off x="522747" y="1962552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ARMA (1,2)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8783A-B43B-44E5-9246-0C7960BCB5AA}"/>
              </a:ext>
            </a:extLst>
          </p:cNvPr>
          <p:cNvSpPr txBox="1"/>
          <p:nvPr/>
        </p:nvSpPr>
        <p:spPr>
          <a:xfrm>
            <a:off x="522747" y="40971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ARMA (3,1)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F675A7-00E2-4D19-9A27-64926572D1DC}"/>
                  </a:ext>
                </a:extLst>
              </p:cNvPr>
              <p:cNvSpPr txBox="1"/>
              <p:nvPr/>
            </p:nvSpPr>
            <p:spPr>
              <a:xfrm>
                <a:off x="522747" y="4644285"/>
                <a:ext cx="10282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1−1.149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+0.352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− 0.2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−7.04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(1−0.287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=0.092</m:t>
                    </m:r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F675A7-00E2-4D19-9A27-64926572D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7" y="4644285"/>
                <a:ext cx="10282623" cy="369332"/>
              </a:xfrm>
              <a:prstGeom prst="rect">
                <a:avLst/>
              </a:prstGeom>
              <a:blipFill>
                <a:blip r:embed="rId4"/>
                <a:stretch>
                  <a:fillRect t="-1833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D02D2F1-0150-4850-87A1-5CCA13EC9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47" y="3049335"/>
            <a:ext cx="8395164" cy="777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84D17F-0DC1-4A28-942C-F81EFD0A2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03" y="5200803"/>
            <a:ext cx="8126711" cy="895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B69D2D-093D-477B-90C4-F94A6B73F2DC}"/>
              </a:ext>
            </a:extLst>
          </p:cNvPr>
          <p:cNvSpPr txBox="1"/>
          <p:nvPr/>
        </p:nvSpPr>
        <p:spPr>
          <a:xfrm>
            <a:off x="454872" y="6283186"/>
            <a:ext cx="1128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note! Looks like the ARMA(3,1) was able to capture the small system </a:t>
            </a:r>
            <a:r>
              <a:rPr lang="en-US" dirty="0" err="1"/>
              <a:t>freq</a:t>
            </a:r>
            <a:r>
              <a:rPr lang="en-US" dirty="0"/>
              <a:t> at 0.22 we saw in the original </a:t>
            </a:r>
            <a:r>
              <a:rPr lang="en-US" dirty="0" err="1"/>
              <a:t>Parzen</a:t>
            </a:r>
            <a:r>
              <a:rPr lang="en-US" dirty="0"/>
              <a:t> SD</a:t>
            </a:r>
          </a:p>
        </p:txBody>
      </p:sp>
    </p:spTree>
    <p:extLst>
      <p:ext uri="{BB962C8B-B14F-4D97-AF65-F5344CB8AC3E}">
        <p14:creationId xmlns:p14="http://schemas.microsoft.com/office/powerpoint/2010/main" val="1831729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328</Words>
  <Application>Microsoft Office PowerPoint</Application>
  <PresentationFormat>Widescreen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Maritime Wind Speed Prediction Using Buoy LIDAR Data</vt:lpstr>
      <vt:lpstr>What is Buoy LIDAR Data? </vt:lpstr>
      <vt:lpstr>PowerPoint Presentation</vt:lpstr>
      <vt:lpstr>Realization</vt:lpstr>
      <vt:lpstr>PowerPoint Presentation</vt:lpstr>
      <vt:lpstr>Stationarity Evaluation</vt:lpstr>
      <vt:lpstr>Stationarity Evaluation</vt:lpstr>
      <vt:lpstr>Spectral Density and Autocorrelation</vt:lpstr>
      <vt:lpstr>Potential Models</vt:lpstr>
      <vt:lpstr>Forecast Evaluation (n.ahead = 10)</vt:lpstr>
      <vt:lpstr>Plan for future analysis: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Maritime Wind Speed Prediction Using Buoy LIDAR Data</dc:title>
  <dc:creator>Brian Waite</dc:creator>
  <cp:lastModifiedBy>Brian Waite</cp:lastModifiedBy>
  <cp:revision>3</cp:revision>
  <dcterms:created xsi:type="dcterms:W3CDTF">2020-03-08T18:02:44Z</dcterms:created>
  <dcterms:modified xsi:type="dcterms:W3CDTF">2020-03-08T18:23:42Z</dcterms:modified>
</cp:coreProperties>
</file>